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7" r:id="rId1"/>
  </p:sldMasterIdLst>
  <p:notesMasterIdLst>
    <p:notesMasterId r:id="rId15"/>
  </p:notesMasterIdLst>
  <p:sldIdLst>
    <p:sldId id="256" r:id="rId2"/>
    <p:sldId id="271" r:id="rId3"/>
    <p:sldId id="272" r:id="rId4"/>
    <p:sldId id="261" r:id="rId5"/>
    <p:sldId id="258" r:id="rId6"/>
    <p:sldId id="259" r:id="rId7"/>
    <p:sldId id="260" r:id="rId8"/>
    <p:sldId id="269" r:id="rId9"/>
    <p:sldId id="268" r:id="rId10"/>
    <p:sldId id="270" r:id="rId11"/>
    <p:sldId id="274" r:id="rId12"/>
    <p:sldId id="275" r:id="rId13"/>
    <p:sldId id="27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21"/>
    <p:restoredTop sz="94663"/>
  </p:normalViewPr>
  <p:slideViewPr>
    <p:cSldViewPr snapToGrid="0" snapToObjects="1">
      <p:cViewPr varScale="1">
        <p:scale>
          <a:sx n="104" d="100"/>
          <a:sy n="104" d="100"/>
        </p:scale>
        <p:origin x="38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E6866E-F6D4-7E4B-840B-B9337FDC093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DAE84-0BC1-6142-8D2A-9E749C8C8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47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78272ea32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78272ea32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333333"/>
              </a:solidFill>
              <a:effectLst/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22777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841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457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B3489-FA65-3842-84F6-E1F47367600E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BB4E-502A-3646-A945-5D82C272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3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B3489-FA65-3842-84F6-E1F47367600E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BB4E-502A-3646-A945-5D82C272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86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B3489-FA65-3842-84F6-E1F47367600E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BB4E-502A-3646-A945-5D82C272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77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B3489-FA65-3842-84F6-E1F47367600E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BB4E-502A-3646-A945-5D82C272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93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B3489-FA65-3842-84F6-E1F47367600E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BB4E-502A-3646-A945-5D82C272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06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B3489-FA65-3842-84F6-E1F47367600E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BB4E-502A-3646-A945-5D82C272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07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5600" y="1562133"/>
            <a:ext cx="11360800" cy="4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56705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B3489-FA65-3842-84F6-E1F47367600E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BB4E-502A-3646-A945-5D82C272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99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B3489-FA65-3842-84F6-E1F47367600E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BB4E-502A-3646-A945-5D82C272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10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B3489-FA65-3842-84F6-E1F47367600E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BB4E-502A-3646-A945-5D82C272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86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B3489-FA65-3842-84F6-E1F47367600E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BB4E-502A-3646-A945-5D82C272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B3489-FA65-3842-84F6-E1F47367600E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BB4E-502A-3646-A945-5D82C272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20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B3489-FA65-3842-84F6-E1F47367600E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BB4E-502A-3646-A945-5D82C272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29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B3489-FA65-3842-84F6-E1F47367600E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BB4E-502A-3646-A945-5D82C272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70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8CAB3489-FA65-3842-84F6-E1F47367600E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A60BB4E-502A-3646-A945-5D82C272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89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CAB3489-FA65-3842-84F6-E1F47367600E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A60BB4E-502A-3646-A945-5D82C272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230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  <p:sldLayoutId id="2147483939" r:id="rId12"/>
    <p:sldLayoutId id="2147483940" r:id="rId13"/>
    <p:sldLayoutId id="2147483941" r:id="rId14"/>
    <p:sldLayoutId id="2147483942" r:id="rId15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12.png"/><Relationship Id="rId2" Type="http://schemas.microsoft.com/office/2007/relationships/media" Target="../media/media10.m4a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thobullets.com/spine/2053/adolescent-idiopathic-scoliosis" TargetMode="External"/><Relationship Id="rId2" Type="http://schemas.openxmlformats.org/officeDocument/2006/relationships/hyperlink" Target="https://www.orthobullets.com/spine/2060/congenital-scoliosis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orthobullets.com/spine/2057/cerebral-palsy--spinal-disorders" TargetMode="External"/><Relationship Id="rId4" Type="http://schemas.openxmlformats.org/officeDocument/2006/relationships/hyperlink" Target="https://www.coreconcepts.com.sg/article/cobb-angle-and-scoliosis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8.m4a"/><Relationship Id="rId7" Type="http://schemas.openxmlformats.org/officeDocument/2006/relationships/image" Target="../media/image11.png"/><Relationship Id="rId2" Type="http://schemas.microsoft.com/office/2007/relationships/media" Target="../media/media8.m4a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9.m4a"/><Relationship Id="rId7" Type="http://schemas.openxmlformats.org/officeDocument/2006/relationships/image" Target="../media/image14.png"/><Relationship Id="rId2" Type="http://schemas.microsoft.com/office/2007/relationships/media" Target="../media/media9.m4a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25278-7011-114D-A1C5-5267328B0B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Effects of Scoliosis on Pulmonary Functions in Children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ABF2B-60CE-604E-8DD1-C1F7AB8B87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dirty="0"/>
              <a:t>Hanna Schroeder 			Samantha </a:t>
            </a:r>
            <a:r>
              <a:rPr lang="en-US" dirty="0" err="1"/>
              <a:t>Cailey</a:t>
            </a:r>
            <a:r>
              <a:rPr lang="en-US" dirty="0"/>
              <a:t>			</a:t>
            </a:r>
            <a:r>
              <a:rPr lang="en-US" dirty="0" err="1"/>
              <a:t>Ammara</a:t>
            </a:r>
            <a:r>
              <a:rPr lang="en-US" dirty="0"/>
              <a:t> Talib</a:t>
            </a:r>
          </a:p>
        </p:txBody>
      </p:sp>
      <p:pic>
        <p:nvPicPr>
          <p:cNvPr id="4" name="Audio Recording Dec 2, 2020 at 7:48:31 PM" descr="Audio Recording Dec 2, 2020 at 7:48:31 PM">
            <a:hlinkClick r:id="" action="ppaction://media"/>
            <a:extLst>
              <a:ext uri="{FF2B5EF4-FFF2-40B4-BE49-F238E27FC236}">
                <a16:creationId xmlns:a16="http://schemas.microsoft.com/office/drawing/2014/main" id="{A9F2900A-FFF6-2F46-ACEA-D1479C8C03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90187" y="576367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1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E21B7-F7B0-4B95-BB67-7511E2175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/>
              <a:t>Overall Findings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F4F14-BFE9-44D2-9F31-F28781BB2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62133"/>
            <a:ext cx="6930080" cy="4529600"/>
          </a:xfrm>
        </p:spPr>
        <p:txBody>
          <a:bodyPr/>
          <a:lstStyle/>
          <a:p>
            <a:r>
              <a:rPr lang="en-US" sz="2400" dirty="0"/>
              <a:t>Forced expiratory volume in one second was only </a:t>
            </a:r>
            <a:r>
              <a:rPr lang="en-US" dirty="0">
                <a:solidFill>
                  <a:srgbClr val="92D050"/>
                </a:solidFill>
              </a:rPr>
              <a:t>27 </a:t>
            </a:r>
            <a:r>
              <a:rPr lang="en-US" sz="2400" dirty="0">
                <a:solidFill>
                  <a:srgbClr val="92D050"/>
                </a:solidFill>
              </a:rPr>
              <a:t>% of normal values</a:t>
            </a:r>
          </a:p>
          <a:p>
            <a:r>
              <a:rPr lang="en-US" b="0" i="0" dirty="0">
                <a:effectLst/>
              </a:rPr>
              <a:t>diminished maximum inspiratory pressure</a:t>
            </a:r>
          </a:p>
          <a:p>
            <a:r>
              <a:rPr lang="en-US" b="0" i="0" dirty="0">
                <a:effectLst/>
              </a:rPr>
              <a:t>chest weakness</a:t>
            </a:r>
          </a:p>
          <a:p>
            <a:r>
              <a:rPr lang="en-US" b="0" i="0" dirty="0">
                <a:effectLst/>
              </a:rPr>
              <a:t>hypercarbia</a:t>
            </a:r>
            <a:endParaRPr lang="en-US" sz="2400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DA6E1-B3EA-4D7E-9D8C-15EFEC979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8521" y="2179720"/>
            <a:ext cx="4383017" cy="39120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EDBA0-68B0-4655-B1DE-B3CF4C4EA4C5}"/>
              </a:ext>
            </a:extLst>
          </p:cNvPr>
          <p:cNvSpPr txBox="1"/>
          <p:nvPr/>
        </p:nvSpPr>
        <p:spPr>
          <a:xfrm>
            <a:off x="7208520" y="1389374"/>
            <a:ext cx="4785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2133"/>
              </a:spcAft>
            </a:pPr>
            <a:r>
              <a:rPr lang="en-US" sz="1600" b="1" dirty="0"/>
              <a:t>Computed tomography scan of the chest, made when the patient was 12.8 years old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D641A29-A229-4A61-B1AD-5EEEA1D15B1B}"/>
              </a:ext>
            </a:extLst>
          </p:cNvPr>
          <p:cNvSpPr txBox="1">
            <a:spLocks/>
          </p:cNvSpPr>
          <p:nvPr/>
        </p:nvSpPr>
        <p:spPr>
          <a:xfrm>
            <a:off x="758253" y="4402877"/>
            <a:ext cx="6191187" cy="1408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152396" indent="0">
              <a:buNone/>
            </a:pPr>
            <a:r>
              <a:rPr lang="en-US" sz="2133" dirty="0">
                <a:solidFill>
                  <a:schemeClr val="tx1"/>
                </a:solidFill>
                <a:latin typeface="+mn-lt"/>
              </a:rPr>
              <a:t>Thoracic spine measured </a:t>
            </a:r>
            <a:r>
              <a:rPr lang="en-US" sz="2133" b="1" dirty="0">
                <a:solidFill>
                  <a:srgbClr val="92D050"/>
                </a:solidFill>
                <a:latin typeface="+mn-lt"/>
              </a:rPr>
              <a:t>14.1 cm, &lt; normal value for a five-year-old child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905650E-A570-45BA-A8D5-D7A17729BA4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38984" y="6004984"/>
            <a:ext cx="649816" cy="6498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139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65"/>
    </mc:Choice>
    <mc:Fallback xmlns="">
      <p:transition spd="slow" advTm="49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4ECB2-F5E8-6B49-8A7A-BF8C0CC52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66661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CCB35-B505-5340-B6D5-C67C6E91C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7202A3-994B-B44B-8D64-21AE02C0AED3}"/>
              </a:ext>
            </a:extLst>
          </p:cNvPr>
          <p:cNvSpPr/>
          <p:nvPr/>
        </p:nvSpPr>
        <p:spPr>
          <a:xfrm>
            <a:off x="152399" y="2137845"/>
            <a:ext cx="1188720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000" dirty="0" err="1"/>
              <a:t>Tsiligiannis</a:t>
            </a:r>
            <a:r>
              <a:rPr lang="en-US" sz="1000" dirty="0"/>
              <a:t>, T., &amp; </a:t>
            </a:r>
            <a:r>
              <a:rPr lang="en-US" sz="1000" dirty="0" err="1"/>
              <a:t>Grivas</a:t>
            </a:r>
            <a:r>
              <a:rPr lang="en-US" sz="1000" dirty="0"/>
              <a:t>, T. (2012). Pulmonary function in children with idiopathic scoliosis. </a:t>
            </a:r>
            <a:r>
              <a:rPr lang="en-US" sz="1000" i="1" dirty="0"/>
              <a:t>Scoliosis</a:t>
            </a:r>
            <a:r>
              <a:rPr lang="en-US" sz="1000" dirty="0"/>
              <a:t>, </a:t>
            </a:r>
            <a:r>
              <a:rPr lang="en-US" sz="1000" i="1" dirty="0"/>
              <a:t>7</a:t>
            </a:r>
            <a:r>
              <a:rPr lang="en-US" sz="1000" dirty="0"/>
              <a:t>(1), 7.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000" dirty="0"/>
              <a:t>Huh, S., </a:t>
            </a:r>
            <a:r>
              <a:rPr lang="en-US" sz="1000" dirty="0" err="1"/>
              <a:t>Eun</a:t>
            </a:r>
            <a:r>
              <a:rPr lang="en-US" sz="1000" dirty="0"/>
              <a:t>, L. Y., Kim, N. K., Jung, J. W., Choi, J. Y., &amp; Kim, H. S. (2015). Cardiopulmonary function and scoliosis severity in idiopathic scoliosis children. </a:t>
            </a:r>
            <a:r>
              <a:rPr lang="en-US" sz="1000" i="1" dirty="0"/>
              <a:t>Korean journal of pediatrics</a:t>
            </a:r>
            <a:r>
              <a:rPr lang="en-US" sz="1000" dirty="0"/>
              <a:t>, </a:t>
            </a:r>
            <a:r>
              <a:rPr lang="en-US" sz="1000" i="1" dirty="0"/>
              <a:t>58</a:t>
            </a:r>
            <a:r>
              <a:rPr lang="en-US" sz="1000" dirty="0"/>
              <a:t>(6), 218.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000" dirty="0" err="1"/>
              <a:t>Ledonio</a:t>
            </a:r>
            <a:r>
              <a:rPr lang="en-US" sz="1000" dirty="0"/>
              <a:t>, C. G. T., Rosenstein, B. E., Johnston, C. E., </a:t>
            </a:r>
            <a:r>
              <a:rPr lang="en-US" sz="1000" dirty="0" err="1"/>
              <a:t>Regelmann</a:t>
            </a:r>
            <a:r>
              <a:rPr lang="en-US" sz="1000" dirty="0"/>
              <a:t>, W. E., </a:t>
            </a:r>
            <a:r>
              <a:rPr lang="en-US" sz="1000" dirty="0" err="1"/>
              <a:t>Nuckley</a:t>
            </a:r>
            <a:r>
              <a:rPr lang="en-US" sz="1000" dirty="0"/>
              <a:t>, D. J., &amp; Polly Jr, D. W. (2017). Pulmonary function tests correlated with thoracic volumes in adolescent idiopathic scoliosis. </a:t>
            </a:r>
            <a:r>
              <a:rPr lang="en-US" sz="1000" i="1" dirty="0"/>
              <a:t>Journal of </a:t>
            </a:r>
            <a:r>
              <a:rPr lang="en-US" sz="1000" i="1" dirty="0" err="1"/>
              <a:t>Orthopaedic</a:t>
            </a:r>
            <a:r>
              <a:rPr lang="en-US" sz="1000" i="1" dirty="0"/>
              <a:t> Research</a:t>
            </a:r>
            <a:r>
              <a:rPr lang="en-US" sz="1000" dirty="0"/>
              <a:t>, </a:t>
            </a:r>
            <a:r>
              <a:rPr lang="en-US" sz="1000" i="1" dirty="0"/>
              <a:t>35</a:t>
            </a:r>
            <a:r>
              <a:rPr lang="en-US" sz="1000" dirty="0"/>
              <a:t>(1), 175-182.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000" dirty="0"/>
              <a:t>Takahashi, S., Suzuki, N., </a:t>
            </a:r>
            <a:r>
              <a:rPr lang="en-US" sz="1000" dirty="0" err="1"/>
              <a:t>Asazuma</a:t>
            </a:r>
            <a:r>
              <a:rPr lang="en-US" sz="1000" dirty="0"/>
              <a:t>, T., </a:t>
            </a:r>
            <a:r>
              <a:rPr lang="en-US" sz="1000" dirty="0" err="1"/>
              <a:t>Kono</a:t>
            </a:r>
            <a:r>
              <a:rPr lang="en-US" sz="1000" dirty="0"/>
              <a:t>, K., Ono, T., &amp; Toyama, Y. (2007). Factors of thoracic cage deformity that affect pulmonary function in adolescent idiopathic thoracic scoliosis. </a:t>
            </a:r>
            <a:r>
              <a:rPr lang="en-US" sz="1000" i="1" dirty="0"/>
              <a:t>Spine</a:t>
            </a:r>
            <a:r>
              <a:rPr lang="en-US" sz="1000" dirty="0"/>
              <a:t>, </a:t>
            </a:r>
            <a:r>
              <a:rPr lang="en-US" sz="1000" i="1" dirty="0"/>
              <a:t>32</a:t>
            </a:r>
            <a:r>
              <a:rPr lang="en-US" sz="1000" dirty="0"/>
              <a:t>(1), 106-112.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000" dirty="0"/>
              <a:t>Abbasi, D., &amp; </a:t>
            </a:r>
            <a:r>
              <a:rPr lang="en-US" sz="1000" dirty="0" err="1"/>
              <a:t>Shilt</a:t>
            </a:r>
            <a:r>
              <a:rPr lang="en-US" sz="1000" dirty="0"/>
              <a:t>, J. (2020, June 23). Congenital Scoliosis. Retrieved December 01, 2020, from </a:t>
            </a:r>
            <a:r>
              <a:rPr lang="en-US" sz="100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https://www.orthobullets.com/spine/2060/congenital-scoliosis</a:t>
            </a:r>
            <a:endParaRPr lang="en-US" sz="10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000" dirty="0"/>
              <a:t>Moore, D. (2018, October 17). Cerebral Palsy - Spinal Disorders. Retrieved December 01, 2020, from https://</a:t>
            </a:r>
            <a:r>
              <a:rPr lang="en-US" sz="1000" dirty="0" err="1"/>
              <a:t>www.orthobullets.com</a:t>
            </a:r>
            <a:r>
              <a:rPr lang="en-US" sz="1000" dirty="0"/>
              <a:t>/spine/2057/cerebral-palsy--spinal-disorders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000" dirty="0"/>
              <a:t>Souder, C. (2020, July 19). Adolescent Idiopathic Scoliosis. Retrieved December 01, 2020, from </a:t>
            </a:r>
            <a:r>
              <a:rPr lang="en-US" sz="10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https://www.orthobullets.com/spine/2053/adolescent-idiopathic-scoliosis</a:t>
            </a:r>
            <a:endParaRPr lang="en-US" sz="10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000" dirty="0"/>
              <a:t>Understanding Cobb Angles And What It Means For Scoliosis. (2020, April 01). Retrieved December 03, 2020, from </a:t>
            </a:r>
            <a:r>
              <a:rPr lang="en-US" sz="1000" dirty="0">
                <a:hlinkClick r:id="rId4"/>
              </a:rPr>
              <a:t>https://www.coreconcepts.com.sg/article/cobb-angle-and-scoliosis/</a:t>
            </a:r>
            <a:endParaRPr lang="en-US" sz="1000" dirty="0"/>
          </a:p>
          <a:p>
            <a:r>
              <a:rPr lang="en-US" sz="1000" dirty="0">
                <a:hlinkClick r:id="rId2"/>
              </a:rPr>
              <a:t>https://www.orthobullets.com/spine/2060/congenital-scoliosis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>
                <a:hlinkClick r:id="rId5"/>
              </a:rPr>
              <a:t>https://www.orthobullets.com/spine/2057/cerebral-palsy--spinal-disorders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https://</a:t>
            </a:r>
            <a:r>
              <a:rPr lang="en-US" sz="1000" dirty="0" err="1"/>
              <a:t>www.orthobullets.com</a:t>
            </a:r>
            <a:r>
              <a:rPr lang="en-US" sz="1000" dirty="0"/>
              <a:t>/spine/2053/adolescent-idiopathic-scoliosis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sz="1000" dirty="0"/>
          </a:p>
          <a:p>
            <a:br>
              <a:rPr lang="en-US" sz="1000" dirty="0"/>
            </a:b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22211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FCC-5DBB-3841-89D4-11BD56AF7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Roles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72517-4A73-EA46-B226-12A59081D0E7}"/>
              </a:ext>
            </a:extLst>
          </p:cNvPr>
          <p:cNvSpPr txBox="1"/>
          <p:nvPr/>
        </p:nvSpPr>
        <p:spPr>
          <a:xfrm>
            <a:off x="665018" y="2510444"/>
            <a:ext cx="107169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Introduction, Diagnosis, Objectives  – Samantha</a:t>
            </a:r>
          </a:p>
          <a:p>
            <a:endParaRPr lang="en-US" dirty="0"/>
          </a:p>
          <a:p>
            <a:r>
              <a:rPr lang="en-US" dirty="0"/>
              <a:t>Anatomical impacts, Study goals and thoracic fusion, methods – Hanna</a:t>
            </a:r>
          </a:p>
          <a:p>
            <a:endParaRPr lang="en-US" dirty="0"/>
          </a:p>
          <a:p>
            <a:r>
              <a:rPr lang="en-US" dirty="0"/>
              <a:t>Overall Findings Slides – </a:t>
            </a:r>
            <a:r>
              <a:rPr lang="en-US" dirty="0" err="1"/>
              <a:t>Ammara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Conclusions – Combined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532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8C6554-7DEB-C24D-A235-ABA774C49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 to Scoliosis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AEBF2E8-5E18-E240-A1F0-5CD68D926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478" y="484633"/>
            <a:ext cx="3649356" cy="264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46D7A8-164E-3240-92AD-E173A737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4367" y="638175"/>
            <a:ext cx="5113439" cy="190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5912D3-C3C4-0E44-9DE3-07CB74B00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9942" y="197087"/>
            <a:ext cx="2300368" cy="287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0B157-2F65-B946-ACA8-E84E56C95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Autofit/>
          </a:bodyPr>
          <a:lstStyle/>
          <a:p>
            <a:pPr fontAlgn="base">
              <a:lnSpc>
                <a:spcPct val="90000"/>
              </a:lnSpc>
            </a:pPr>
            <a:r>
              <a:rPr lang="en-US" sz="1100" dirty="0">
                <a:solidFill>
                  <a:srgbClr val="FFFFFF"/>
                </a:solidFill>
              </a:rPr>
              <a:t>Signs: lateral curvature of the spine, uneven shoulders,  uneven hips</a:t>
            </a:r>
          </a:p>
          <a:p>
            <a:pPr lvl="1" fontAlgn="base">
              <a:lnSpc>
                <a:spcPct val="90000"/>
              </a:lnSpc>
            </a:pPr>
            <a:r>
              <a:rPr lang="en-US" sz="1100" dirty="0">
                <a:solidFill>
                  <a:srgbClr val="FFFFFF"/>
                </a:solidFill>
              </a:rPr>
              <a:t>Can occur at all regions (cervical, thoracic, lumbar, combination)</a:t>
            </a:r>
          </a:p>
          <a:p>
            <a:pPr fontAlgn="base">
              <a:lnSpc>
                <a:spcPct val="90000"/>
              </a:lnSpc>
            </a:pPr>
            <a:r>
              <a:rPr lang="en-US" sz="1100" dirty="0">
                <a:solidFill>
                  <a:srgbClr val="FFFFFF"/>
                </a:solidFill>
              </a:rPr>
              <a:t>Types</a:t>
            </a:r>
          </a:p>
          <a:p>
            <a:pPr lvl="1" fontAlgn="base">
              <a:lnSpc>
                <a:spcPct val="90000"/>
              </a:lnSpc>
            </a:pPr>
            <a:r>
              <a:rPr lang="en-US" sz="1100" dirty="0">
                <a:solidFill>
                  <a:srgbClr val="FFFFFF"/>
                </a:solidFill>
              </a:rPr>
              <a:t>Syndromic – neuromuscular, connective tissue, or skeletal disorders (spina bifida)</a:t>
            </a:r>
          </a:p>
          <a:p>
            <a:pPr lvl="1" fontAlgn="base">
              <a:lnSpc>
                <a:spcPct val="90000"/>
              </a:lnSpc>
            </a:pPr>
            <a:r>
              <a:rPr lang="en-US" sz="1100" dirty="0">
                <a:solidFill>
                  <a:srgbClr val="FFFFFF"/>
                </a:solidFill>
              </a:rPr>
              <a:t>Congenital – abnormally formed vertebrae</a:t>
            </a:r>
          </a:p>
          <a:p>
            <a:pPr lvl="1" fontAlgn="base">
              <a:lnSpc>
                <a:spcPct val="90000"/>
              </a:lnSpc>
            </a:pPr>
            <a:r>
              <a:rPr lang="en-US" sz="1100" dirty="0">
                <a:solidFill>
                  <a:srgbClr val="FFFFFF"/>
                </a:solidFill>
              </a:rPr>
              <a:t>Idiopathic – most common, no known cause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1AF72A-5C89-594E-BC59-66017E430AF7}"/>
              </a:ext>
            </a:extLst>
          </p:cNvPr>
          <p:cNvSpPr txBox="1"/>
          <p:nvPr/>
        </p:nvSpPr>
        <p:spPr>
          <a:xfrm>
            <a:off x="4304367" y="2542930"/>
            <a:ext cx="5113439" cy="12411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800" dirty="0">
                <a:solidFill>
                  <a:srgbClr val="FFFFFF"/>
                </a:solidFill>
              </a:rPr>
              <a:t>Orthobullets photo on Congenital Scoliosis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2066FD-697A-4040-A3C2-AC04BA49EF08}"/>
              </a:ext>
            </a:extLst>
          </p:cNvPr>
          <p:cNvSpPr txBox="1"/>
          <p:nvPr/>
        </p:nvSpPr>
        <p:spPr>
          <a:xfrm>
            <a:off x="9609942" y="2865255"/>
            <a:ext cx="2300368" cy="28754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800">
                <a:solidFill>
                  <a:srgbClr val="FFFFFF"/>
                </a:solidFill>
              </a:rPr>
              <a:t>Orthobullets photo on Idiopathic Scoliosis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8A721-03FE-AB4B-8F7E-F39DC079F997}"/>
              </a:ext>
            </a:extLst>
          </p:cNvPr>
          <p:cNvSpPr txBox="1"/>
          <p:nvPr/>
        </p:nvSpPr>
        <p:spPr>
          <a:xfrm>
            <a:off x="281690" y="2865227"/>
            <a:ext cx="3728143" cy="34556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800" dirty="0">
                <a:solidFill>
                  <a:srgbClr val="FFFFFF"/>
                </a:solidFill>
              </a:rPr>
              <a:t>Orthobullets photo of Cerebral Palsy </a:t>
            </a:r>
          </a:p>
          <a:p>
            <a:pPr algn="ctr">
              <a:spcAft>
                <a:spcPts val="600"/>
              </a:spcAft>
            </a:pPr>
            <a:r>
              <a:rPr lang="en-US" sz="800" dirty="0">
                <a:solidFill>
                  <a:srgbClr val="FFFFFF"/>
                </a:solidFill>
              </a:rPr>
              <a:t>As an example of Syndromic Scoliosis</a:t>
            </a:r>
          </a:p>
        </p:txBody>
      </p:sp>
      <p:pic>
        <p:nvPicPr>
          <p:cNvPr id="7" name="Audio Recording Dec 2, 2020 at 7:50:11 PM" descr="Audio Recording Dec 2, 2020 at 7:50:11 PM">
            <a:hlinkClick r:id="" action="ppaction://media"/>
            <a:extLst>
              <a:ext uri="{FF2B5EF4-FFF2-40B4-BE49-F238E27FC236}">
                <a16:creationId xmlns:a16="http://schemas.microsoft.com/office/drawing/2014/main" id="{182B62E0-FC9D-B74C-A56E-5D7526DE8B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46600" y="53197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6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7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BAFD2-2B27-4741-8402-640A2436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359921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How to Diagnose Scoliosis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C74FA-C222-E448-BBED-6ADEE80FC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351209" cy="3636511"/>
          </a:xfrm>
        </p:spPr>
        <p:txBody>
          <a:bodyPr>
            <a:normAutofit/>
          </a:bodyPr>
          <a:lstStyle/>
          <a:p>
            <a:r>
              <a:rPr lang="en-US"/>
              <a:t>Know the patient’s health history (neuromuscular conditions, family history, fetal development)</a:t>
            </a:r>
          </a:p>
          <a:p>
            <a:r>
              <a:rPr lang="en-US"/>
              <a:t>Lateral curvature of the spine greater than 10 degrees in the coronal plane</a:t>
            </a:r>
          </a:p>
          <a:p>
            <a:r>
              <a:rPr lang="en-US"/>
              <a:t>Surgery is recommended for patients with a curve angle more than 45-50 degrees.</a:t>
            </a:r>
          </a:p>
          <a:p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C524A27-B6C0-41EA-ABCB-AA2E61FC0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898" y="0"/>
            <a:ext cx="571305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ounded Rectangle 17">
            <a:extLst>
              <a:ext uri="{FF2B5EF4-FFF2-40B4-BE49-F238E27FC236}">
                <a16:creationId xmlns:a16="http://schemas.microsoft.com/office/drawing/2014/main" id="{F3FCE8DC-E7A6-4A8F-BB57-A87EC4B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coliosis">
            <a:extLst>
              <a:ext uri="{FF2B5EF4-FFF2-40B4-BE49-F238E27FC236}">
                <a16:creationId xmlns:a16="http://schemas.microsoft.com/office/drawing/2014/main" id="{1F6C0488-A79D-8944-855B-CEB7040CC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" t="1" r="8704" b="5667"/>
          <a:stretch/>
        </p:blipFill>
        <p:spPr bwMode="auto">
          <a:xfrm>
            <a:off x="7410517" y="1258530"/>
            <a:ext cx="3832042" cy="408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8DD185-5268-1F43-B362-E4409F996644}"/>
              </a:ext>
            </a:extLst>
          </p:cNvPr>
          <p:cNvSpPr txBox="1"/>
          <p:nvPr/>
        </p:nvSpPr>
        <p:spPr>
          <a:xfrm>
            <a:off x="7410517" y="5253029"/>
            <a:ext cx="3797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from Core Concepts, The</a:t>
            </a:r>
          </a:p>
          <a:p>
            <a:r>
              <a:rPr lang="en-US" dirty="0">
                <a:solidFill>
                  <a:schemeClr val="bg1"/>
                </a:solidFill>
              </a:rPr>
              <a:t>Muscle and Bone People</a:t>
            </a:r>
          </a:p>
        </p:txBody>
      </p:sp>
      <p:pic>
        <p:nvPicPr>
          <p:cNvPr id="5" name="Audio Recording Dec 2, 2020 at 7:51:22 PM" descr="Audio Recording Dec 2, 2020 at 7:51:22 PM">
            <a:hlinkClick r:id="" action="ppaction://media"/>
            <a:extLst>
              <a:ext uri="{FF2B5EF4-FFF2-40B4-BE49-F238E27FC236}">
                <a16:creationId xmlns:a16="http://schemas.microsoft.com/office/drawing/2014/main" id="{D5F80443-C126-3D43-A289-1C1D690C27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8296" y="565516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12F59-3D98-7546-9640-139294B2C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A713C-049F-E447-9066-C22511AF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suspect from other research that scoliosis affects the pulmonary function in children.</a:t>
            </a:r>
          </a:p>
          <a:p>
            <a:r>
              <a:rPr lang="en-US" dirty="0"/>
              <a:t>Decrease the chest wall </a:t>
            </a:r>
          </a:p>
          <a:p>
            <a:pPr lvl="1"/>
            <a:r>
              <a:rPr lang="en-US" dirty="0"/>
              <a:t>leading to more difficult breathing during rest, exercise and sleep.</a:t>
            </a:r>
          </a:p>
          <a:p>
            <a:pPr fontAlgn="base"/>
            <a:r>
              <a:rPr lang="en-US" dirty="0"/>
              <a:t>Early spinal fusion from scoliosis effects lung growth in young children</a:t>
            </a:r>
          </a:p>
          <a:p>
            <a:r>
              <a:rPr lang="en-US" dirty="0"/>
              <a:t>Overall, scoliosis is an anatomical disease that can have more implications on the body anatomically because of the curvature.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Audio Recording Dec 2, 2020 at 7:52:34 PM" descr="Audio Recording Dec 2, 2020 at 7:52:34 PM">
            <a:hlinkClick r:id="" action="ppaction://media"/>
            <a:extLst>
              <a:ext uri="{FF2B5EF4-FFF2-40B4-BE49-F238E27FC236}">
                <a16:creationId xmlns:a16="http://schemas.microsoft.com/office/drawing/2014/main" id="{87A5D38B-3E93-F649-A3BC-33C330F4AF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98573" y="583635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8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5FE53-934D-8145-A793-BC8A3C9B0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Anatomical Impacts of Idiopathic Scoliosis on Pulmonary Function</a:t>
            </a:r>
          </a:p>
        </p:txBody>
      </p:sp>
      <p:pic>
        <p:nvPicPr>
          <p:cNvPr id="5" name="Picture 4" descr="A picture containing X-ray film, blur&#10;&#10;Description automatically generated">
            <a:extLst>
              <a:ext uri="{FF2B5EF4-FFF2-40B4-BE49-F238E27FC236}">
                <a16:creationId xmlns:a16="http://schemas.microsoft.com/office/drawing/2014/main" id="{D0AE3631-56CB-2349-BC35-0B93BB3AF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978" y="2413000"/>
            <a:ext cx="2627981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82BCC-DA26-484F-9E05-431A9C3ED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699" y="2413000"/>
            <a:ext cx="7052733" cy="3632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Upper chest is funnel shaped in IIS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 1-4 ribs significantly narrowed </a:t>
            </a:r>
          </a:p>
          <a:p>
            <a:pPr>
              <a:lnSpc>
                <a:spcPct val="90000"/>
              </a:lnSpc>
            </a:pPr>
            <a:r>
              <a:rPr lang="en-US" dirty="0"/>
              <a:t>Also documented to be narrower in AIS patient </a:t>
            </a:r>
          </a:p>
          <a:p>
            <a:pPr>
              <a:lnSpc>
                <a:spcPct val="90000"/>
              </a:lnSpc>
            </a:pPr>
            <a:r>
              <a:rPr lang="en-US" dirty="0"/>
              <a:t>Narrow chest– insufficient space for alveolar growth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Results in restrictive extrinsic lung disease</a:t>
            </a:r>
          </a:p>
          <a:p>
            <a:pPr>
              <a:lnSpc>
                <a:spcPct val="90000"/>
              </a:lnSpc>
            </a:pPr>
            <a:r>
              <a:rPr lang="en-US" dirty="0"/>
              <a:t>More curvature = lung on convex side more compressed </a:t>
            </a:r>
          </a:p>
          <a:p>
            <a:pPr>
              <a:lnSpc>
                <a:spcPct val="90000"/>
              </a:lnSpc>
            </a:pPr>
            <a:r>
              <a:rPr lang="en-US" dirty="0"/>
              <a:t>More rotation = compression or distortion of the lungs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Flattened in the lateral plane</a:t>
            </a:r>
          </a:p>
        </p:txBody>
      </p:sp>
      <p:pic>
        <p:nvPicPr>
          <p:cNvPr id="4" name="Audio Recording Dec 3, 2020 at 11:16:52 AM" descr="Audio Recording Dec 3, 2020 at 11:16:52 AM">
            <a:hlinkClick r:id="" action="ppaction://media"/>
            <a:extLst>
              <a:ext uri="{FF2B5EF4-FFF2-40B4-BE49-F238E27FC236}">
                <a16:creationId xmlns:a16="http://schemas.microsoft.com/office/drawing/2014/main" id="{7149E7FC-0F62-004E-90DE-61104A4580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89022" y="57229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8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2F29-084F-7B42-AFAF-7F2F590F9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Effects of Thoracic Fusion on Pulmonary Function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09497D-F27C-4D9D-8DD7-FF75E8622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55069"/>
            <a:ext cx="7199220" cy="3632200"/>
          </a:xfrm>
        </p:spPr>
        <p:txBody>
          <a:bodyPr>
            <a:normAutofit/>
          </a:bodyPr>
          <a:lstStyle/>
          <a:p>
            <a:r>
              <a:rPr lang="en-US" dirty="0"/>
              <a:t>Spinal fusion connects two or more vertebrae in your spine, eliminating motion between them </a:t>
            </a:r>
          </a:p>
          <a:p>
            <a:pPr lvl="1"/>
            <a:r>
              <a:rPr lang="en-US" dirty="0"/>
              <a:t>thoracic fusion </a:t>
            </a:r>
          </a:p>
          <a:p>
            <a:r>
              <a:rPr lang="en-US" dirty="0"/>
              <a:t>Purpose of study was to determine pulmonary function at immediate-term follow up in children who underwent this surgery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ABA6F3-4935-4242-B98D-445B51CBB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138" y="2692274"/>
            <a:ext cx="2913062" cy="315779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3" name="Audio Recording Dec 3, 2020 at 11:26:43 AM" descr="Audio Recording Dec 3, 2020 at 11:26:43 AM">
            <a:hlinkClick r:id="" action="ppaction://media"/>
            <a:extLst>
              <a:ext uri="{FF2B5EF4-FFF2-40B4-BE49-F238E27FC236}">
                <a16:creationId xmlns:a16="http://schemas.microsoft.com/office/drawing/2014/main" id="{A28C2D53-F373-A947-A78D-6DBCE7ED08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0000" y="572537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6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D03E-5111-6345-86F7-FD4FB8515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359921" cy="970450"/>
          </a:xfrm>
        </p:spPr>
        <p:txBody>
          <a:bodyPr>
            <a:normAutofit/>
          </a:bodyPr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1BCAA-656B-DA4B-82F7-849558AD0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351209" cy="3636511"/>
          </a:xfrm>
        </p:spPr>
        <p:txBody>
          <a:bodyPr>
            <a:normAutofit/>
          </a:bodyPr>
          <a:lstStyle/>
          <a:p>
            <a:r>
              <a:rPr lang="en-US" dirty="0"/>
              <a:t>Minimum five-year follow-up of pulmonary testing</a:t>
            </a:r>
          </a:p>
          <a:p>
            <a:r>
              <a:rPr lang="en-US" dirty="0"/>
              <a:t>Various tests were performed </a:t>
            </a:r>
          </a:p>
          <a:p>
            <a:pPr lvl="1"/>
            <a:r>
              <a:rPr lang="en-US" dirty="0"/>
              <a:t>Compared with age-matched normal values</a:t>
            </a:r>
          </a:p>
          <a:p>
            <a:r>
              <a:rPr lang="en-US" dirty="0"/>
              <a:t>Some patients were excluded</a:t>
            </a:r>
          </a:p>
          <a:p>
            <a:pPr lvl="1"/>
            <a:r>
              <a:rPr lang="en-US" dirty="0"/>
              <a:t>Those with rib malformations were included</a:t>
            </a:r>
          </a:p>
          <a:p>
            <a:r>
              <a:rPr lang="en-US" dirty="0"/>
              <a:t>Relationships between forced vital capacity and many variables were studied </a:t>
            </a:r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29D6AF62-D958-4235-B1F5-7CE0E6556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898" y="0"/>
            <a:ext cx="571305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17">
            <a:extLst>
              <a:ext uri="{FF2B5EF4-FFF2-40B4-BE49-F238E27FC236}">
                <a16:creationId xmlns:a16="http://schemas.microsoft.com/office/drawing/2014/main" id="{5E87C0A4-8E75-4942-A5BE-28699422A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4E90E24F-9CC0-1B45-AD08-84F9228E4B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5" r="6955" b="2"/>
          <a:stretch/>
        </p:blipFill>
        <p:spPr>
          <a:xfrm>
            <a:off x="7410517" y="1258529"/>
            <a:ext cx="3832042" cy="4330205"/>
          </a:xfrm>
          <a:prstGeom prst="rect">
            <a:avLst/>
          </a:prstGeom>
        </p:spPr>
      </p:pic>
      <p:pic>
        <p:nvPicPr>
          <p:cNvPr id="4" name="Audio Recording Dec 3, 2020 at 11:39:56 AM" descr="Audio Recording Dec 3, 2020 at 11:39:56 AM">
            <a:hlinkClick r:id="" action="ppaction://media"/>
            <a:extLst>
              <a:ext uri="{FF2B5EF4-FFF2-40B4-BE49-F238E27FC236}">
                <a16:creationId xmlns:a16="http://schemas.microsoft.com/office/drawing/2014/main" id="{22F4AC2E-8B76-1E4A-9AFA-6E1F87FF60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8712" y="559801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1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374488" y="304540"/>
            <a:ext cx="11360800" cy="81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/>
              <a:t>Overall Findings</a:t>
            </a:r>
            <a:endParaRPr b="1" dirty="0"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481078" y="1704339"/>
            <a:ext cx="6477089" cy="28574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80990" indent="-380990">
              <a:spcAft>
                <a:spcPts val="2133"/>
              </a:spcAft>
              <a:buFont typeface="Wingdings" panose="05000000000000000000" pitchFamily="2" charset="2"/>
              <a:buChar char="q"/>
            </a:pPr>
            <a:r>
              <a:rPr lang="en-US" sz="2133" dirty="0"/>
              <a:t>Patients with fusions included T1 and T2 had the greatest pulmonary compromise with</a:t>
            </a:r>
            <a:r>
              <a:rPr lang="en-US" sz="2133" dirty="0">
                <a:solidFill>
                  <a:schemeClr val="bg1"/>
                </a:solidFill>
              </a:rPr>
              <a:t> </a:t>
            </a:r>
            <a:r>
              <a:rPr lang="en-US" sz="1867" b="1" dirty="0">
                <a:solidFill>
                  <a:srgbClr val="92D050"/>
                </a:solidFill>
              </a:rPr>
              <a:t>FVC &lt;50%                              r = 0.62, p &lt; 0.0004).</a:t>
            </a:r>
            <a:endParaRPr sz="1867" b="1" dirty="0">
              <a:solidFill>
                <a:srgbClr val="92D050"/>
              </a:solidFill>
            </a:endParaRPr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7560" y="895770"/>
            <a:ext cx="4773221" cy="25332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391B75-59D5-4B55-9956-A2958E570CD2}"/>
              </a:ext>
            </a:extLst>
          </p:cNvPr>
          <p:cNvSpPr txBox="1"/>
          <p:nvPr/>
        </p:nvSpPr>
        <p:spPr>
          <a:xfrm>
            <a:off x="6810865" y="285931"/>
            <a:ext cx="5299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133"/>
              </a:spcAft>
            </a:pPr>
            <a:r>
              <a:rPr lang="en-US" sz="1600" b="1" dirty="0"/>
              <a:t>Relationship between the % of thoracic vertebrae fused and pulmonary compromise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1FFA1-A9FC-4B33-B98E-EE0F31A429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7560" y="4194724"/>
            <a:ext cx="4897755" cy="25161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9838-0B3B-42DA-A2A0-DEBB3D8BF93D}"/>
              </a:ext>
            </a:extLst>
          </p:cNvPr>
          <p:cNvSpPr/>
          <p:nvPr/>
        </p:nvSpPr>
        <p:spPr>
          <a:xfrm>
            <a:off x="7955280" y="1748675"/>
            <a:ext cx="670560" cy="64008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946CE-CAC9-47F3-94DD-07BD59FF3D83}"/>
              </a:ext>
            </a:extLst>
          </p:cNvPr>
          <p:cNvSpPr txBox="1"/>
          <p:nvPr/>
        </p:nvSpPr>
        <p:spPr>
          <a:xfrm>
            <a:off x="6928131" y="3579171"/>
            <a:ext cx="5212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133"/>
              </a:spcAft>
            </a:pPr>
            <a:r>
              <a:rPr lang="en-US" sz="1600" b="1" dirty="0"/>
              <a:t>Thoracic height at the time of follow-up versus the % of predicted forced vital capacity (FVC)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8598B6-EA66-4469-873C-7850953504E7}"/>
              </a:ext>
            </a:extLst>
          </p:cNvPr>
          <p:cNvSpPr txBox="1"/>
          <p:nvPr/>
        </p:nvSpPr>
        <p:spPr>
          <a:xfrm>
            <a:off x="606143" y="3579171"/>
            <a:ext cx="6096000" cy="1446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>
              <a:buFont typeface="Wingdings" panose="05000000000000000000" pitchFamily="2" charset="2"/>
              <a:buChar char="q"/>
            </a:pPr>
            <a:r>
              <a:rPr lang="en-US" sz="2133" dirty="0"/>
              <a:t>Patients with the shortest thoracic spinal height (measured from T1 to T12) had the greatest restriction of pulmonary volume                                 </a:t>
            </a:r>
            <a:r>
              <a:rPr lang="en-US" sz="2400" b="1" dirty="0">
                <a:solidFill>
                  <a:srgbClr val="92D050"/>
                </a:solidFill>
              </a:rPr>
              <a:t>r = 0.73, p &lt; 0.001).</a:t>
            </a:r>
          </a:p>
        </p:txBody>
      </p:sp>
      <p:pic>
        <p:nvPicPr>
          <p:cNvPr id="10" name="Google Shape;115;p22">
            <a:extLst>
              <a:ext uri="{FF2B5EF4-FFF2-40B4-BE49-F238E27FC236}">
                <a16:creationId xmlns:a16="http://schemas.microsoft.com/office/drawing/2014/main" id="{D634B65E-EEF8-4BAF-BF42-FA03EF85056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7560" y="850050"/>
            <a:ext cx="4773221" cy="25332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A83AAF-9DCB-42CC-8320-B870372BFEB8}"/>
              </a:ext>
            </a:extLst>
          </p:cNvPr>
          <p:cNvSpPr txBox="1"/>
          <p:nvPr/>
        </p:nvSpPr>
        <p:spPr>
          <a:xfrm>
            <a:off x="7955280" y="1748676"/>
            <a:ext cx="792480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03107F35-C447-4668-B7AC-88A3FDA410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38984" y="6004984"/>
            <a:ext cx="649816" cy="6498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90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6411"/>
    </mc:Choice>
    <mc:Fallback xmlns="">
      <p:transition advTm="86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9878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5" grpId="0" animBg="1"/>
      <p:bldP spid="9" grpId="0"/>
      <p:bldP spid="11" grpId="0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ACD75-2312-4B66-AA2B-011CC741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/>
              <a:t>Overall Findings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49610-C530-4552-950E-18AB3848F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670" y="2020568"/>
            <a:ext cx="4636708" cy="1408433"/>
          </a:xfrm>
        </p:spPr>
        <p:txBody>
          <a:bodyPr>
            <a:noAutofit/>
          </a:bodyPr>
          <a:lstStyle/>
          <a:p>
            <a:pPr marL="152396" indent="0">
              <a:buNone/>
            </a:pPr>
            <a:r>
              <a:rPr lang="en-US" sz="2133" dirty="0"/>
              <a:t>Forced expiratory volume in one second was only </a:t>
            </a:r>
            <a:r>
              <a:rPr lang="en-US" sz="2133" dirty="0">
                <a:solidFill>
                  <a:srgbClr val="92D050"/>
                </a:solidFill>
              </a:rPr>
              <a:t>31% of normal values</a:t>
            </a:r>
          </a:p>
          <a:p>
            <a:pPr marL="152396" indent="0">
              <a:buNone/>
            </a:pPr>
            <a:endParaRPr lang="en-US" sz="1867" dirty="0">
              <a:latin typeface="Old Standard TT" panose="020B0604020202020204" charset="0"/>
            </a:endParaRPr>
          </a:p>
          <a:p>
            <a:pPr marL="152396" indent="0">
              <a:buNone/>
            </a:pPr>
            <a:endParaRPr lang="en-US" sz="1867" dirty="0">
              <a:solidFill>
                <a:srgbClr val="333333"/>
              </a:solidFill>
              <a:latin typeface="Old Standard TT" panose="020B0604020202020204" charset="0"/>
            </a:endParaRPr>
          </a:p>
          <a:p>
            <a:pPr marL="152396" indent="0">
              <a:buNone/>
            </a:pPr>
            <a:endParaRPr lang="en-US" sz="1867" dirty="0">
              <a:solidFill>
                <a:srgbClr val="000000"/>
              </a:solidFill>
              <a:latin typeface="Old Standard TT" panose="020B0604020202020204" charset="0"/>
            </a:endParaRPr>
          </a:p>
          <a:p>
            <a:pPr marL="152396" indent="0">
              <a:buNone/>
            </a:pPr>
            <a:endParaRPr lang="en-US" dirty="0">
              <a:solidFill>
                <a:srgbClr val="000000"/>
              </a:solidFill>
              <a:latin typeface="fira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ED9F75-9C1F-4A9D-9EEA-680E7C3FC9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7213" y="1312746"/>
            <a:ext cx="3149188" cy="42325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4AF095-27A9-4AA4-88B4-22491513FCEE}"/>
              </a:ext>
            </a:extLst>
          </p:cNvPr>
          <p:cNvSpPr txBox="1"/>
          <p:nvPr/>
        </p:nvSpPr>
        <p:spPr>
          <a:xfrm>
            <a:off x="5608569" y="727354"/>
            <a:ext cx="5970332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33" dirty="0"/>
              <a:t>Thoracic spine measurement of 11-year-old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F02900-E275-49AF-923F-A94DAA53E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388" y="1361857"/>
            <a:ext cx="3125077" cy="423251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6C9D97-4BE0-433B-AA84-628B4C2349D1}"/>
              </a:ext>
            </a:extLst>
          </p:cNvPr>
          <p:cNvCxnSpPr/>
          <p:nvPr/>
        </p:nvCxnSpPr>
        <p:spPr>
          <a:xfrm flipV="1">
            <a:off x="4949376" y="2392680"/>
            <a:ext cx="624840" cy="3505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8B8AD5-5CDD-4AB2-84CB-3CCF462EAB86}"/>
              </a:ext>
            </a:extLst>
          </p:cNvPr>
          <p:cNvCxnSpPr/>
          <p:nvPr/>
        </p:nvCxnSpPr>
        <p:spPr>
          <a:xfrm flipV="1">
            <a:off x="4998968" y="2775785"/>
            <a:ext cx="624840" cy="3505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FED44C-4419-4EA9-A796-6DF2C0DD3B3D}"/>
              </a:ext>
            </a:extLst>
          </p:cNvPr>
          <p:cNvCxnSpPr/>
          <p:nvPr/>
        </p:nvCxnSpPr>
        <p:spPr>
          <a:xfrm flipV="1">
            <a:off x="5208208" y="3145756"/>
            <a:ext cx="624840" cy="3505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E1E8B5-3837-4C98-9537-B086C79B883C}"/>
              </a:ext>
            </a:extLst>
          </p:cNvPr>
          <p:cNvCxnSpPr>
            <a:cxnSpLocks/>
          </p:cNvCxnSpPr>
          <p:nvPr/>
        </p:nvCxnSpPr>
        <p:spPr>
          <a:xfrm flipH="1">
            <a:off x="10348147" y="2307190"/>
            <a:ext cx="517973" cy="965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E187A6-B99C-449C-BC7B-A395115DBFAE}"/>
              </a:ext>
            </a:extLst>
          </p:cNvPr>
          <p:cNvCxnSpPr>
            <a:cxnSpLocks/>
          </p:cNvCxnSpPr>
          <p:nvPr/>
        </p:nvCxnSpPr>
        <p:spPr>
          <a:xfrm flipH="1">
            <a:off x="10397739" y="2635421"/>
            <a:ext cx="518285" cy="1514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E9B536-9763-48EB-A0B9-A0817C8C64E0}"/>
              </a:ext>
            </a:extLst>
          </p:cNvPr>
          <p:cNvCxnSpPr>
            <a:cxnSpLocks/>
          </p:cNvCxnSpPr>
          <p:nvPr/>
        </p:nvCxnSpPr>
        <p:spPr>
          <a:xfrm flipH="1">
            <a:off x="10397739" y="2954045"/>
            <a:ext cx="518285" cy="1509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F61BCF4-5EE1-4A7E-B809-2DA26BC048FE}"/>
              </a:ext>
            </a:extLst>
          </p:cNvPr>
          <p:cNvSpPr txBox="1"/>
          <p:nvPr/>
        </p:nvSpPr>
        <p:spPr>
          <a:xfrm>
            <a:off x="310670" y="4038600"/>
            <a:ext cx="4177572" cy="1405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396"/>
            <a:r>
              <a:rPr lang="en-US" sz="2133" dirty="0"/>
              <a:t>Thoracic spine measured </a:t>
            </a:r>
            <a:r>
              <a:rPr lang="en-US" sz="2133" dirty="0">
                <a:solidFill>
                  <a:srgbClr val="92D050"/>
                </a:solidFill>
              </a:rPr>
              <a:t>16.9 cm &lt;normal thoracic height </a:t>
            </a:r>
            <a:r>
              <a:rPr lang="en-US" sz="2133" dirty="0"/>
              <a:t>of a five-year-old child</a:t>
            </a:r>
          </a:p>
        </p:txBody>
      </p:sp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035F8460-0F45-4D29-B4E9-A00BDD75397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38984" y="6004984"/>
            <a:ext cx="649816" cy="6498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050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15"/>
    </mc:Choice>
    <mc:Fallback xmlns="">
      <p:transition spd="slow" advTm="48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  <p:bldLst>
      <p:bldP spid="3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7|0.7|19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2">
      <a:dk1>
        <a:srgbClr val="000000"/>
      </a:dk1>
      <a:lt1>
        <a:srgbClr val="FFFFFF"/>
      </a:lt1>
      <a:dk2>
        <a:srgbClr val="797979"/>
      </a:dk2>
      <a:lt2>
        <a:srgbClr val="E7E6E6"/>
      </a:lt2>
      <a:accent1>
        <a:srgbClr val="00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948</Words>
  <Application>Microsoft Office PowerPoint</Application>
  <PresentationFormat>Widescreen</PresentationFormat>
  <Paragraphs>89</Paragraphs>
  <Slides>13</Slides>
  <Notes>3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Century Gothic</vt:lpstr>
      <vt:lpstr>fira sans</vt:lpstr>
      <vt:lpstr>Old Standard TT</vt:lpstr>
      <vt:lpstr>Wingdings</vt:lpstr>
      <vt:lpstr>Wingdings 2</vt:lpstr>
      <vt:lpstr>Quotable</vt:lpstr>
      <vt:lpstr>Effects of Scoliosis on Pulmonary Functions in Children</vt:lpstr>
      <vt:lpstr>Introduction to Scoliosis</vt:lpstr>
      <vt:lpstr>How to Diagnose Scoliosis</vt:lpstr>
      <vt:lpstr>Project Objectives</vt:lpstr>
      <vt:lpstr>Anatomical Impacts of Idiopathic Scoliosis on Pulmonary Function</vt:lpstr>
      <vt:lpstr>Effects of Thoracic Fusion on Pulmonary Function</vt:lpstr>
      <vt:lpstr>Methods </vt:lpstr>
      <vt:lpstr>Overall Findings</vt:lpstr>
      <vt:lpstr>Overall Findings</vt:lpstr>
      <vt:lpstr>Overall Findings</vt:lpstr>
      <vt:lpstr>Conclusion</vt:lpstr>
      <vt:lpstr>References</vt:lpstr>
      <vt:lpstr>Group Roles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Anatomical Impacts of Idiopathic Scoliosis on Pulmonary Function</dc:title>
  <dc:creator>Hanna Schroeder</dc:creator>
  <cp:lastModifiedBy>ammara talib</cp:lastModifiedBy>
  <cp:revision>6</cp:revision>
  <dcterms:created xsi:type="dcterms:W3CDTF">2020-12-03T16:28:51Z</dcterms:created>
  <dcterms:modified xsi:type="dcterms:W3CDTF">2022-12-05T20:50:48Z</dcterms:modified>
</cp:coreProperties>
</file>